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77" r:id="rId2"/>
    <p:sldId id="332" r:id="rId3"/>
    <p:sldId id="415" r:id="rId4"/>
    <p:sldId id="416" r:id="rId5"/>
    <p:sldId id="417" r:id="rId6"/>
    <p:sldId id="418" r:id="rId7"/>
    <p:sldId id="419" r:id="rId8"/>
    <p:sldId id="433" r:id="rId9"/>
    <p:sldId id="434" r:id="rId10"/>
    <p:sldId id="420" r:id="rId11"/>
    <p:sldId id="421" r:id="rId12"/>
    <p:sldId id="422" r:id="rId13"/>
    <p:sldId id="423" r:id="rId14"/>
    <p:sldId id="424" r:id="rId15"/>
    <p:sldId id="435" r:id="rId16"/>
    <p:sldId id="378" r:id="rId17"/>
    <p:sldId id="379" r:id="rId18"/>
    <p:sldId id="382" r:id="rId19"/>
    <p:sldId id="425" r:id="rId20"/>
    <p:sldId id="426" r:id="rId21"/>
    <p:sldId id="427" r:id="rId22"/>
    <p:sldId id="428" r:id="rId23"/>
    <p:sldId id="429" r:id="rId24"/>
    <p:sldId id="430" r:id="rId25"/>
    <p:sldId id="431" r:id="rId26"/>
  </p:sldIdLst>
  <p:sldSz cx="9144000" cy="6858000" type="screen4x3"/>
  <p:notesSz cx="6797675" cy="9926638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671" autoAdjust="0"/>
  </p:normalViewPr>
  <p:slideViewPr>
    <p:cSldViewPr showGuides="1">
      <p:cViewPr>
        <p:scale>
          <a:sx n="60" d="100"/>
          <a:sy n="60" d="100"/>
        </p:scale>
        <p:origin x="-156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245F51-A344-42B6-BAD3-70E3725EA3D6}" type="datetimeFigureOut">
              <a:rPr lang="ar-EG" smtClean="0"/>
              <a:t>29/12/1441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F2A695-77AF-45CA-ACEE-29C0641ED55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2101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0C72DA-9A7E-4F7F-96E2-11F6F21B5D38}" type="datetimeFigureOut">
              <a:rPr lang="ar-EG" smtClean="0"/>
              <a:t>29/12/1441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9DDF7B-7256-48FF-B612-76495E25C6F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9282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E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8ABB1F-1ED2-4B9D-A3F8-9BEEE30300EB}" type="slidenum">
              <a:rPr lang="ar-EG" smtClean="0"/>
              <a:t>‹#›</a:t>
            </a:fld>
            <a:endParaRPr lang="ar-E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338" y="836712"/>
            <a:ext cx="7299822" cy="864096"/>
          </a:xfrm>
        </p:spPr>
        <p:txBody>
          <a:bodyPr>
            <a:noAutofit/>
          </a:bodyPr>
          <a:lstStyle/>
          <a:p>
            <a:pPr marL="182880" algn="ctr"/>
            <a:r>
              <a:rPr lang="ar-EG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e Bold Jut Out" pitchFamily="2" charset="-78"/>
              </a:rPr>
              <a:t>المحاضـــــــــــــــــــــــــــرة السادسة</a:t>
            </a:r>
            <a:endParaRPr lang="ar-EG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3361" y="1844824"/>
            <a:ext cx="720079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>
              <a:lnSpc>
                <a:spcPct val="150000"/>
              </a:lnSpc>
              <a:spcBef>
                <a:spcPct val="0"/>
              </a:spcBef>
              <a:tabLst>
                <a:tab pos="5832475" algn="l"/>
              </a:tabLst>
            </a:pPr>
            <a:r>
              <a:rPr lang="ar-E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e Bold Jut Out" pitchFamily="2" charset="-78"/>
              </a:rPr>
              <a:t>العجلـــــــــــــــــــــــــة في الآليــــــــــــــات</a:t>
            </a:r>
          </a:p>
          <a:p>
            <a:pPr marL="182880" algn="ctr">
              <a:lnSpc>
                <a:spcPct val="150000"/>
              </a:lnSpc>
              <a:spcBef>
                <a:spcPct val="0"/>
              </a:spcBef>
              <a:tabLst>
                <a:tab pos="5832475" algn="l"/>
              </a:tabLst>
            </a:pPr>
            <a:r>
              <a:rPr lang="ar-EG" sz="4400" b="1" dirty="0" smtClean="0">
                <a:latin typeface="+mj-lt"/>
                <a:ea typeface="+mj-ea"/>
                <a:cs typeface="Simple Bold Jut Out" pitchFamily="2" charset="-78"/>
              </a:rPr>
              <a:t>الفرقة </a:t>
            </a:r>
            <a:r>
              <a:rPr lang="ar-EG" sz="4400" b="1" dirty="0">
                <a:latin typeface="+mj-lt"/>
                <a:ea typeface="+mj-ea"/>
                <a:cs typeface="Simple Bold Jut Out" pitchFamily="2" charset="-78"/>
              </a:rPr>
              <a:t>الثانية </a:t>
            </a:r>
            <a:r>
              <a:rPr lang="ar-EG" sz="4400" b="1" dirty="0">
                <a:latin typeface="Cambria Math" panose="02040503050406030204" pitchFamily="18" charset="0"/>
                <a:ea typeface="Cambria Math" panose="02040503050406030204" pitchFamily="18" charset="0"/>
                <a:cs typeface="Simple Bold Jut Out" pitchFamily="2" charset="-78"/>
              </a:rPr>
              <a:t>–</a:t>
            </a:r>
            <a:r>
              <a:rPr lang="ar-EG" sz="4400" b="1" dirty="0">
                <a:latin typeface="+mj-lt"/>
                <a:ea typeface="+mj-ea"/>
                <a:cs typeface="Simple Bold Jut Out" pitchFamily="2" charset="-78"/>
              </a:rPr>
              <a:t> هندسة زراعية </a:t>
            </a:r>
          </a:p>
          <a:p>
            <a:pPr marL="182880" algn="ctr">
              <a:lnSpc>
                <a:spcPct val="150000"/>
              </a:lnSpc>
              <a:spcBef>
                <a:spcPct val="0"/>
              </a:spcBef>
            </a:pPr>
            <a:r>
              <a:rPr lang="ar-EG" sz="4400" b="1" dirty="0" smtClean="0">
                <a:latin typeface="+mj-lt"/>
                <a:ea typeface="+mj-ea"/>
                <a:cs typeface="Simple Bold Jut Out" pitchFamily="2" charset="-78"/>
              </a:rPr>
              <a:t>العام </a:t>
            </a:r>
            <a:r>
              <a:rPr lang="ar-EG" sz="4400" b="1" dirty="0">
                <a:latin typeface="+mj-lt"/>
                <a:ea typeface="+mj-ea"/>
                <a:cs typeface="Simple Bold Jut Out" pitchFamily="2" charset="-78"/>
              </a:rPr>
              <a:t>الجامعي 2020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Simple Bold Jut Out" pitchFamily="2" charset="-78"/>
              </a:rPr>
              <a:t>/</a:t>
            </a:r>
            <a:r>
              <a:rPr lang="ar-EG" sz="4400" b="1" dirty="0">
                <a:latin typeface="+mj-lt"/>
                <a:ea typeface="+mj-ea"/>
                <a:cs typeface="Simple Bold Jut Out" pitchFamily="2" charset="-78"/>
              </a:rPr>
              <a:t> </a:t>
            </a:r>
            <a:r>
              <a:rPr lang="ar-EG" sz="4400" b="1" dirty="0" smtClean="0">
                <a:latin typeface="+mj-lt"/>
                <a:ea typeface="+mj-ea"/>
                <a:cs typeface="Simple Bold Jut Out" pitchFamily="2" charset="-78"/>
              </a:rPr>
              <a:t>2021م</a:t>
            </a:r>
            <a:endParaRPr lang="en-US" sz="4400" b="1" dirty="0">
              <a:latin typeface="+mj-lt"/>
              <a:ea typeface="+mj-ea"/>
              <a:cs typeface="Simple Bold Jut O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18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العجلة لآلية المرفق والمنزلق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03648" y="980728"/>
                <a:ext cx="734481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ar-EG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الشكل التالي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يوضح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آلية مرفق ومنزلق وفيه نلاحظ أن المرفق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OB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يصنع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زاوية </a:t>
                </a:r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(</a:t>
                </a:r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  <a:sym typeface="Symbol"/>
                  </a:rPr>
                  <a:t></a:t>
                </a:r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)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مع النقطة الميتة الداخلية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(I.D.C)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 ويدور مع عقارب الساعة حول النقطة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O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بسرعة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زاوية منتظمة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بوحدات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(rad/s)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/>
                  </a:rPr>
                  <a:t>.</a:t>
                </a:r>
                <a:endParaRPr lang="ar-EG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980728"/>
                <a:ext cx="7344816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3320" r="-2158" b="-44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4130" r="6701" b="6541"/>
          <a:stretch/>
        </p:blipFill>
        <p:spPr bwMode="auto">
          <a:xfrm>
            <a:off x="1979712" y="4027716"/>
            <a:ext cx="5904656" cy="2425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94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العجلة لآلية المرفق والمنزلق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28997" y="764704"/>
                <a:ext cx="7200800" cy="571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31800">
                  <a:lnSpc>
                    <a:spcPct val="150000"/>
                  </a:lnSpc>
                  <a:buSzPct val="120000"/>
                  <a:tabLst>
                    <a:tab pos="448945" algn="l"/>
                  </a:tabLst>
                </a:pP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هندسة الشكل السابق يمكن ملاحظة مايليي: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buSzPct val="120000"/>
                  <a:buFont typeface="+mj-lt"/>
                  <a:buAutoNum type="arabicPeriod"/>
                  <a:tabLst>
                    <a:tab pos="448945" algn="l"/>
                  </a:tabLst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سرعة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أو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سرعة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حيث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أن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ثابتة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وهذه السرعة تؤثر في الإتجاه المماسي 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وتحسب رياضيا كما يلي: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 algn="just" rtl="0">
                  <a:lnSpc>
                    <a:spcPct val="150000"/>
                  </a:lnSpc>
                  <a:spcAft>
                    <a:spcPts val="0"/>
                  </a:spcAft>
                  <a:buSzPct val="120000"/>
                  <a:tabLst>
                    <a:tab pos="448945" algn="l"/>
                  </a:tabLst>
                </a:pP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𝐵𝑂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𝐵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𝐵𝑂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/>
                      </a:rPr>
                      <m:t>×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/>
                      </a:rPr>
                      <m:t>𝑂𝐵</m:t>
                    </m:r>
                  </m:oMath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514350" lvl="0" indent="-514350" algn="just">
                  <a:buSzPct val="120000"/>
                  <a:buFont typeface="+mj-lt"/>
                  <a:buAutoNum type="arabicPeriod" startAt="2"/>
                  <a:tabLst>
                    <a:tab pos="448945" algn="l"/>
                  </a:tabLst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العجلة الجاذبة المركزية 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أو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عجلة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حيث أن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ثابتة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تحسب رياضيا كما يلي: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 algn="just">
                  <a:lnSpc>
                    <a:spcPct val="150000"/>
                  </a:lnSpc>
                  <a:buSzPct val="120000"/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a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𝐵𝑂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B</m:t>
                          </m:r>
                        </m:sub>
                      </m:sSub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ω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𝐵𝑂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2</m:t>
                          </m:r>
                        </m:sup>
                      </m:sSubSup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OB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𝐵𝑂</m:t>
                              </m:r>
                            </m:sub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𝑂𝐵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514350" lvl="0" indent="-514350" algn="just">
                  <a:buSzPct val="120000"/>
                  <a:buFont typeface="+mj-lt"/>
                  <a:buAutoNum type="arabicPeriod" startAt="3"/>
                  <a:tabLst>
                    <a:tab pos="448945" algn="l"/>
                  </a:tabLst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لا توجد عجلة مماسية 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وذلك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لأن المرفق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BO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يتحرك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بسرعة زاوية منتظمة.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97" y="764704"/>
                <a:ext cx="7200800" cy="5710538"/>
              </a:xfrm>
              <a:prstGeom prst="rect">
                <a:avLst/>
              </a:prstGeom>
              <a:blipFill rotWithShape="1">
                <a:blip r:embed="rId2"/>
                <a:stretch>
                  <a:fillRect l="-2794" r="-2456" b="-245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9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رسم مضلع العجلات لآلية المرفق والمنزلق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03648" y="827871"/>
                <a:ext cx="6768752" cy="596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30000"/>
                  </a:lnSpc>
                  <a:buSzPct val="120000"/>
                  <a:buFont typeface="+mj-lt"/>
                  <a:buAutoNum type="arabicPeriod"/>
                  <a:tabLst>
                    <a:tab pos="448945" algn="l"/>
                  </a:tabLst>
                </a:pP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تحديد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نقطة في الفراغ ولتكن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(o')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40000"/>
                  </a:lnSpc>
                  <a:buSzPct val="120000"/>
                  <a:buFont typeface="+mj-lt"/>
                  <a:buAutoNum type="arabicPeriod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(o')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المتجه            بحيث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يكون موازيا في الإتجاه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للضل</a:t>
                </a:r>
                <a:r>
                  <a:rPr lang="en-US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BO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في المقدار مركبة العجلة الجاذبة المركزية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𝐵𝑂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𝑟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للضلع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BO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أو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عجلة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en-US" sz="2400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لأن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ثابتة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تتحرك بسرعة زاوية منتظمة لذا فلا توجد لها مركبة عجلة مماسية) وذلك بإستخدام بمقياس رسم مناسب.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40000"/>
                  </a:lnSpc>
                  <a:buSzPct val="120000"/>
                  <a:buFont typeface="+mj-lt"/>
                  <a:buAutoNum type="arabicPeriod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(b')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يرسم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المتجه           بحيث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يكون موازيا في الإتجاه للضلع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مركبة العجلة الجاذبة المركزية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𝑟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ويعبر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عنه رياضيا كما يلي: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 indent="431800" algn="l" rtl="0">
                  <a:lnSpc>
                    <a:spcPct val="14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𝑣𝑒𝑐𝑡𝑜𝑟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𝐴𝐵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𝐴𝐵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𝐵𝐴</m:t>
                      </m:r>
                    </m:oMath>
                  </m:oMathPara>
                </a14:m>
                <a:endParaRPr lang="en-US" sz="1600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536575" indent="-268288">
                  <a:lnSpc>
                    <a:spcPct val="140000"/>
                  </a:lnSpc>
                </a:pP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	حيث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: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V</a:t>
                </a:r>
                <a:r>
                  <a:rPr lang="en-US" sz="20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سرعة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                                                                                                                                                                   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827871"/>
                <a:ext cx="6768752" cy="5963812"/>
              </a:xfrm>
              <a:prstGeom prst="rect">
                <a:avLst/>
              </a:prstGeom>
              <a:blipFill rotWithShape="1">
                <a:blip r:embed="rId2"/>
                <a:stretch>
                  <a:fillRect l="-84698" t="-1227" r="-189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91" y="1486589"/>
            <a:ext cx="920750" cy="53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06" y="3957766"/>
            <a:ext cx="828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رسم مضلع العجلات لآلية المرفق والمنزلق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73908" y="908720"/>
                <a:ext cx="7704856" cy="5937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algn="just">
                  <a:lnSpc>
                    <a:spcPct val="140000"/>
                  </a:lnSpc>
                  <a:buSzPct val="120000"/>
                  <a:buFont typeface="+mj-lt"/>
                  <a:buAutoNum type="arabicPeriod" startAt="4"/>
                  <a:tabLst>
                    <a:tab pos="448945" algn="l"/>
                  </a:tabLst>
                </a:pPr>
                <a:r>
                  <a:rPr lang="ar-EG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(x)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المتجه    </a:t>
                </a:r>
                <a:r>
                  <a:rPr lang="en-US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يكون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عمودي على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الضلع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</a:t>
                </a:r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ويمثل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مركبة العجلة المماسية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 وحيث أن النقطة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تتحرك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في خط مستقيم في الآلية فلا توجد لها مركبة عجلة جاذبة مركزية كما أن النقطة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إتجاه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عجلتها يكون موازيا لإتجاه سرعتها وذلك لأنه يحدث لها تردد على طول الخط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OA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lvl="0" indent="-457200" algn="just">
                  <a:lnSpc>
                    <a:spcPct val="140000"/>
                  </a:lnSpc>
                  <a:buSzPct val="120000"/>
                  <a:buFont typeface="+mj-lt"/>
                  <a:buAutoNum type="arabicPeriod" startAt="4"/>
                  <a:tabLst>
                    <a:tab pos="448945" algn="l"/>
                  </a:tabLst>
                </a:pPr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(o')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o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يكون موازيا للضلع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AO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وفي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نفس الوقت يقطع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xa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في 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(a')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08" y="908720"/>
                <a:ext cx="7704856" cy="5937972"/>
              </a:xfrm>
              <a:prstGeom prst="rect">
                <a:avLst/>
              </a:prstGeom>
              <a:blipFill rotWithShape="1">
                <a:blip r:embed="rId2"/>
                <a:stretch>
                  <a:fillRect l="-3167" t="-1335" r="-2692" b="-41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077446"/>
            <a:ext cx="10906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رسم مضلع العجلات لآلية المرفق والمنزلق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23929" y="908720"/>
                <a:ext cx="4954835" cy="542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 algn="just">
                  <a:lnSpc>
                    <a:spcPct val="140000"/>
                  </a:lnSpc>
                  <a:buSzPct val="120000"/>
                  <a:buFont typeface="+mj-lt"/>
                  <a:buAutoNum type="arabicPeriod" startAt="6"/>
                  <a:tabLst>
                    <a:tab pos="448945" algn="l"/>
                  </a:tabLst>
                </a:pP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عن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طريق القياس من مضلع العجلات يمكن تقدير كلا من العجلات التالية: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285750" indent="-285750" algn="just">
                  <a:lnSpc>
                    <a:spcPct val="140000"/>
                  </a:lnSpc>
                  <a:buFont typeface="Wingdings"/>
                  <a:buChar char=""/>
                  <a:tabLst>
                    <a:tab pos="1259205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العجلة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المطلقة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en-US" sz="2400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أو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مايطلق عليها عجلة المنزلق.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285750" indent="-285750" algn="just">
                  <a:lnSpc>
                    <a:spcPct val="140000"/>
                  </a:lnSpc>
                  <a:buFont typeface="Wingdings"/>
                  <a:buChar char=""/>
                  <a:tabLst>
                    <a:tab pos="1259205" algn="l"/>
                  </a:tabLst>
                </a:pP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مركبة العجلة المماسية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285750" indent="-285750" algn="just">
                  <a:lnSpc>
                    <a:spcPct val="140000"/>
                  </a:lnSpc>
                  <a:buFont typeface="Wingdings"/>
                  <a:buChar char=""/>
                  <a:tabLst>
                    <a:tab pos="1259205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العجلة الكلية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AB</m:t>
                            </m:r>
                          </m:sub>
                        </m:sSub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أو مايطلق عليها العجلة لذراع التوصيل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، وذلك عن طريق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b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`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a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`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والذي يتكون من المجموع الجبري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للمتجهين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b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`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xa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`</m:t>
                        </m:r>
                      </m:e>
                    </m:acc>
                  </m:oMath>
                </a14:m>
                <a:r>
                  <a:rPr lang="ar-EG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9" y="908720"/>
                <a:ext cx="4954835" cy="5427127"/>
              </a:xfrm>
              <a:prstGeom prst="rect">
                <a:avLst/>
              </a:prstGeom>
              <a:blipFill rotWithShape="1">
                <a:blip r:embed="rId2"/>
                <a:stretch>
                  <a:fillRect l="-3448" t="-562" r="-2709" b="-123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6898" r="4930" b="2756"/>
          <a:stretch/>
        </p:blipFill>
        <p:spPr bwMode="auto">
          <a:xfrm>
            <a:off x="1043609" y="1988840"/>
            <a:ext cx="288032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75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رسم مضلع العجلات لآلية المرفق والمنزلق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03648" y="1011319"/>
                <a:ext cx="7056784" cy="5456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 algn="just">
                  <a:lnSpc>
                    <a:spcPct val="130000"/>
                  </a:lnSpc>
                  <a:buFont typeface="Wingdings"/>
                  <a:buChar char=""/>
                  <a:tabLst>
                    <a:tab pos="1259205" algn="l"/>
                  </a:tabLst>
                </a:pP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العجلة لأي نقطة اخرى على الضلع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AB</a:t>
                </a:r>
                <a:r>
                  <a:rPr lang="en-US" sz="2000" dirty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مثل </a:t>
                </a: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نقطة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E</a:t>
                </a:r>
                <a:r>
                  <a:rPr lang="en-US" sz="2000" dirty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يمكن </a:t>
                </a: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الحصول عليها عن طريق تقسيم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المتجه              بنفس </a:t>
                </a: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النسبة التي تقسم بها النقطة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E</a:t>
                </a:r>
                <a:r>
                  <a:rPr lang="en-US" sz="2000" dirty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الضلع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AB</a:t>
                </a:r>
                <a:r>
                  <a:rPr lang="en-US" sz="2000" dirty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بإستخدام </a:t>
                </a: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العلاقة التالية: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Calibri"/>
                  <a:cs typeface="Arial"/>
                </a:endParaRPr>
              </a:p>
              <a:p>
                <a:pPr marL="1259205" algn="just">
                  <a:lnSpc>
                    <a:spcPct val="130000"/>
                  </a:lnSpc>
                  <a:tabLst>
                    <a:tab pos="12592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  <m:t>a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  <m:t>e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a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′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b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′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AE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AB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  <a:ea typeface="Calibri"/>
                  <a:cs typeface="Arial"/>
                </a:endParaRPr>
              </a:p>
              <a:p>
                <a:pPr marL="742950" lvl="1" indent="-285750" algn="just">
                  <a:lnSpc>
                    <a:spcPct val="130000"/>
                  </a:lnSpc>
                  <a:buFont typeface="Wingdings"/>
                  <a:buChar char=""/>
                  <a:tabLst>
                    <a:tab pos="1259205" algn="l"/>
                  </a:tabLst>
                </a:pP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العجلة الزاوية لذراع التوصيل يتم الحصول عليها عن طريق قسمة مركبة العجلة المماسية للنقطة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A</a:t>
                </a:r>
                <a:r>
                  <a:rPr lang="en-US" sz="2000" dirty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بالنسبة </a:t>
                </a: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للنقطة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B</a:t>
                </a:r>
                <a:r>
                  <a:rPr lang="en-US" sz="2000" dirty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على </a:t>
                </a: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طول الوصلة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AB</a:t>
                </a:r>
                <a:r>
                  <a:rPr lang="en-US" sz="2000" dirty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عندما </a:t>
                </a: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تدور حول النقطة </a:t>
                </a:r>
                <a:r>
                  <a:rPr lang="en-US" sz="20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B</a:t>
                </a:r>
                <a:r>
                  <a:rPr lang="en-US" sz="2000" dirty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solidFill>
                      <a:prstClr val="black"/>
                    </a:solidFill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في </a:t>
                </a:r>
                <a:r>
                  <a:rPr lang="ar-EG" sz="2400" dirty="0">
                    <a:solidFill>
                      <a:prstClr val="black"/>
                    </a:solidFill>
                    <a:latin typeface="Cambria Math"/>
                    <a:ea typeface="Calibri"/>
                    <a:cs typeface="Sakkal Majalla"/>
                  </a:rPr>
                  <a:t>اتجاه عقارب الساعة ويعبر عنها رياضيا كما يلي: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Calibri"/>
                  <a:cs typeface="Arial"/>
                </a:endParaRPr>
              </a:p>
              <a:p>
                <a:pPr marL="1259205" algn="just">
                  <a:lnSpc>
                    <a:spcPct val="130000"/>
                  </a:lnSpc>
                  <a:tabLst>
                    <a:tab pos="12592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  <m:t>AB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Sakkal Majalla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Sakkal Majalla"/>
                                </a:rPr>
                                <m:t>BA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Sakkal Majalla"/>
                                </a:rPr>
                                <m:t>t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Sakkal Majalla"/>
                            </a:rPr>
                            <m:t>AB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  </m:t>
                      </m:r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  <a:latin typeface="Calibri"/>
                  <a:ea typeface="Calibri"/>
                  <a:cs typeface="Arial"/>
                </a:endParaRPr>
              </a:p>
              <a:p>
                <a:pPr marL="1259205" algn="just">
                  <a:lnSpc>
                    <a:spcPct val="130000"/>
                  </a:lnSpc>
                  <a:tabLst>
                    <a:tab pos="12592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(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𝐶𝑙𝑜𝑐𝑘𝑤𝑖𝑠𝑒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𝑎𝑏𝑜𝑢𝑡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𝐵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Sakkal Majall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011319"/>
                <a:ext cx="7056784" cy="5456237"/>
              </a:xfrm>
              <a:prstGeom prst="rect">
                <a:avLst/>
              </a:prstGeom>
              <a:blipFill rotWithShape="1">
                <a:blip r:embed="rId2"/>
                <a:stretch>
                  <a:fillRect l="-233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95" y="1565736"/>
            <a:ext cx="920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2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تمرين محلول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1052736"/>
            <a:ext cx="7632848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95250" algn="l"/>
              </a:tabLst>
            </a:pP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آلية رباعية الأضلاع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PQRS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فإذا علمت أن: الضلع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PS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ثابت 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- أطوال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الأضلاع 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للآلية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بوحدات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(mm) </a:t>
            </a:r>
            <a:endParaRPr lang="ar-EG" sz="3200" dirty="0" smtClean="0"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  <a:p>
            <a:pPr algn="ctr">
              <a:lnSpc>
                <a:spcPct val="130000"/>
              </a:lnSpc>
              <a:tabLst>
                <a:tab pos="95250" algn="l"/>
              </a:tabLst>
            </a:pP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PQ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=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62.5 -  QR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=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175 -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PS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= 200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RS =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112.5 -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</a:p>
          <a:p>
            <a:pPr algn="just">
              <a:lnSpc>
                <a:spcPct val="130000"/>
              </a:lnSpc>
              <a:tabLst>
                <a:tab pos="95250" algn="l"/>
              </a:tabLst>
            </a:pP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الضلع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PQ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الذي 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يمثل المرفق يدور بسرعة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10 rad/s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في إتجاه عقارب الساعة. والمطلوب: رسم كلا من مضلع السرعات ومضلع العجلات للآلية عندما تكون الزاوية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QPS = 60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  <a:sym typeface="Symbol"/>
              </a:rPr>
              <a:t>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وعندما يكون كلا من النقطتين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Q and R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تقعان 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في نفس الجانب للضلع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PS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- ثم إحسب كذلك السرعة والعجلة الزاوية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للضلعين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QR and RS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</a:t>
            </a:r>
            <a:endParaRPr lang="en-US" sz="12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86409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الحــــــــــل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03648" y="1196752"/>
                <a:ext cx="7416824" cy="5578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30000"/>
                  </a:lnSpc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800" b="1" dirty="0">
                    <a:latin typeface="Cambria Math"/>
                    <a:ea typeface="Calibri"/>
                    <a:cs typeface="Sakkal Majalla"/>
                  </a:rPr>
                  <a:t>المعطيات:</a:t>
                </a:r>
                <a:endParaRPr lang="en-US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  <a:tabLst>
                    <a:tab pos="448945" algn="l"/>
                  </a:tabLst>
                </a:pPr>
                <a:r>
                  <a:rPr lang="en-US" sz="2800" dirty="0">
                    <a:effectLst/>
                    <a:latin typeface="Cambria Math"/>
                    <a:ea typeface="Calibri"/>
                    <a:cs typeface="Sakkal Majalla"/>
                  </a:rPr>
                  <a:t>(</a:t>
                </a:r>
                <a:r>
                  <a:rPr lang="en-US" sz="2800" dirty="0">
                    <a:effectLst/>
                    <a:latin typeface="Cambria Math"/>
                    <a:ea typeface="Calibri"/>
                    <a:cs typeface="Sakkal Majalla"/>
                    <a:sym typeface="Symbol"/>
                  </a:rPr>
                  <a:t></a:t>
                </a:r>
                <a:r>
                  <a:rPr lang="en-US" sz="2800" baseline="-25000" dirty="0">
                    <a:effectLst/>
                    <a:latin typeface="Cambria Math"/>
                    <a:ea typeface="Calibri"/>
                    <a:cs typeface="Sakkal Majalla"/>
                  </a:rPr>
                  <a:t>QP</a:t>
                </a:r>
                <a:r>
                  <a:rPr lang="en-US" sz="2800" dirty="0">
                    <a:effectLst/>
                    <a:latin typeface="Cambria Math"/>
                    <a:ea typeface="Calibri"/>
                    <a:cs typeface="Sakkal Majalla"/>
                  </a:rPr>
                  <a:t> = 10 rad/s ; PQ = 62.5 mm = 0.0625 m ; QR = 175 mm = 0.175 m ; RS = 112.5 mm = 0.1125 m ; PS = 200 mm = 0.2 m)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/>
                </a:endParaRPr>
              </a:p>
              <a:p>
                <a:pPr marL="342900" lvl="0" indent="-342900" algn="just">
                  <a:lnSpc>
                    <a:spcPct val="130000"/>
                  </a:lnSpc>
                  <a:buSzPct val="120000"/>
                  <a:buFont typeface="+mj-lt"/>
                  <a:buAutoNum type="arabicPeriod"/>
                  <a:tabLst>
                    <a:tab pos="448945" algn="l"/>
                  </a:tabLst>
                </a:pPr>
                <a:r>
                  <a:rPr lang="ar-EG" sz="2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حساب سرعة النقطة </a:t>
                </a:r>
                <a:r>
                  <a:rPr lang="en-US" sz="24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 </a:t>
                </a:r>
                <a:r>
                  <a:rPr lang="ar-EG" sz="2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4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P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 algn="just">
                  <a:lnSpc>
                    <a:spcPct val="130000"/>
                  </a:lnSpc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∵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𝑄𝑃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𝑄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𝑄𝑃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𝑃𝑄</m:t>
                      </m:r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 algn="ctr">
                  <a:lnSpc>
                    <a:spcPct val="130000"/>
                  </a:lnSpc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∴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𝑄𝑃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10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0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.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0625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0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.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625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𝑚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/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𝑠</m:t>
                      </m:r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514350" lvl="0" indent="-514350" algn="just">
                  <a:lnSpc>
                    <a:spcPct val="130000"/>
                  </a:lnSpc>
                  <a:buSzPct val="120000"/>
                  <a:buFont typeface="+mj-lt"/>
                  <a:buAutoNum type="arabicPeriod" startAt="2"/>
                  <a:tabLst>
                    <a:tab pos="448945" algn="l"/>
                  </a:tabLst>
                </a:pPr>
                <a:r>
                  <a:rPr lang="ar-EG" sz="28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حساب السرعة الزاوية للضلعين </a:t>
                </a:r>
                <a:r>
                  <a:rPr lang="en-US" sz="20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QR and</a:t>
                </a:r>
                <a:r>
                  <a:rPr lang="en-US" sz="24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RS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742950" lvl="1" indent="-285750">
                  <a:lnSpc>
                    <a:spcPct val="130000"/>
                  </a:lnSpc>
                  <a:spcAft>
                    <a:spcPts val="1000"/>
                  </a:spcAft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رسم مضلع الفراغ </a:t>
                </a:r>
                <a:r>
                  <a:rPr lang="en-US" sz="24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Space diagram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أو الآلية بمقياس رسم مناسب.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96752"/>
                <a:ext cx="7416824" cy="5578963"/>
              </a:xfrm>
              <a:prstGeom prst="rect">
                <a:avLst/>
              </a:prstGeom>
              <a:blipFill rotWithShape="1">
                <a:blip r:embed="rId2"/>
                <a:stretch>
                  <a:fillRect l="-1643" r="-2301" b="-185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64807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40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20264" r="3436" b="8369"/>
          <a:stretch>
            <a:fillRect/>
          </a:stretch>
        </p:blipFill>
        <p:spPr bwMode="auto">
          <a:xfrm>
            <a:off x="2987824" y="1124744"/>
            <a:ext cx="3528391" cy="21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3424756"/>
            <a:ext cx="7344816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30000"/>
              </a:lnSpc>
              <a:spcAft>
                <a:spcPts val="1000"/>
              </a:spcAft>
              <a:buSzPts val="1600"/>
              <a:buFont typeface="Wingdings"/>
              <a:buChar char=""/>
              <a:tabLst>
                <a:tab pos="448945" algn="l"/>
              </a:tabLst>
            </a:pP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رسم مضلع السرعات </a:t>
            </a:r>
            <a:r>
              <a:rPr lang="ar-EG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بمقياس </a:t>
            </a:r>
            <a:r>
              <a:rPr lang="ar-EG" sz="32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مناسب كما يلي:</a:t>
            </a:r>
            <a:endParaRPr lang="en-US" sz="2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110" t="21212" b="8225"/>
          <a:stretch/>
        </p:blipFill>
        <p:spPr bwMode="auto">
          <a:xfrm>
            <a:off x="3355713" y="4457922"/>
            <a:ext cx="2413000" cy="2019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95947" y="836712"/>
                <a:ext cx="7560840" cy="5447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3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حيث أن النقطتين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(P and S)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ثابتتين فإنهما يمثلان كنقطة واحدة في مضلع السرعات.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742950" lvl="1" indent="-285750" algn="just">
                  <a:lnSpc>
                    <a:spcPct val="13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(p or s)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،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pq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عموديا على الضلع 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PQ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في المقدار السرعة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QP</m:t>
                            </m:r>
                          </m:sub>
                        </m:sSub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or</m:t>
                        </m:r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Q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أي سرعة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P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أو مايطلق عليها سرعة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حيث أن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P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ثابتة.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48945" algn="ctr">
                  <a:lnSpc>
                    <a:spcPct val="140000"/>
                  </a:lnSpc>
                  <a:tabLst>
                    <a:tab pos="448945" algn="l"/>
                    <a:tab pos="576008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𝑉𝑒𝑐𝑡𝑜𝑟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𝑝𝑞</m:t>
                          </m:r>
                        </m:e>
                      </m:acc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𝑄𝑃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𝑄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625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𝑚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𝑠</m:t>
                      </m:r>
                    </m:oMath>
                  </m:oMathPara>
                </a14:m>
                <a:endParaRPr lang="en-US" sz="1600" dirty="0">
                  <a:effectLst/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742950" lvl="1" indent="-285750" algn="just">
                  <a:lnSpc>
                    <a:spcPct val="130000"/>
                  </a:lnSpc>
                  <a:spcAft>
                    <a:spcPts val="1000"/>
                  </a:spcAft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(q)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qr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عموديا على الضلع 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QR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في المقدار السرعة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RQ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أي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سرعة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ثم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(s)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sr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عموديا على الضلع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SR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في المقدار السرعة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RS</m:t>
                            </m:r>
                          </m:sub>
                        </m:sSub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or</m:t>
                        </m:r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R</m:t>
                            </m:r>
                          </m:sub>
                        </m:sSub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أي السرعة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 ينتج عن ذلك أن المتجهين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qr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and</a:t>
                </a:r>
                <a:r>
                  <a:rPr lang="en-US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a:rPr lang="en-US" sz="2400" b="0" i="0" smtClean="0">
                            <a:effectLst/>
                            <a:latin typeface="Cambria Math"/>
                            <a:ea typeface="Cambria Math" panose="02040503050406030204" pitchFamily="18" charset="0"/>
                            <a:cs typeface="Sakkal Majall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sr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يتقاطعا عند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(r)</a:t>
                </a:r>
                <a:r>
                  <a:rPr lang="ar-EG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47" y="836712"/>
                <a:ext cx="7560840" cy="5447260"/>
              </a:xfrm>
              <a:prstGeom prst="rect">
                <a:avLst/>
              </a:prstGeom>
              <a:blipFill rotWithShape="1">
                <a:blip r:embed="rId2"/>
                <a:stretch>
                  <a:fillRect l="-2177" b="-145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1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مضلع العجلة لوصلة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764704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الشكل التالي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يوضح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نقطتين هما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and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B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على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وصلة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صلبة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،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فإذا تحركت النقطة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B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بالنسبة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للنقطة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A </a:t>
            </a:r>
            <a:r>
              <a:rPr lang="ar-EG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بسرعة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زاوية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مقدارها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  <a:sym typeface="Symbol"/>
              </a:rPr>
              <a:t>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فإن العجلة لتلك الوصلة يطلق عليها العجلة الزاوية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ويرمز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لها بالرمز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(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  <a:sym typeface="Symbol"/>
              </a:rPr>
              <a:t>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)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 ومن المعلوم هندسيا أن العجلة لأي جسم تتغير سرعته من ناحية المقدار والإتجاه عند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اي لحظة يمكن تحليلها إلى مركبتين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هما: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  <a:p>
            <a:pPr lvl="0" algn="just"/>
            <a:r>
              <a:rPr lang="ar-EG" sz="2800" b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مركبة العجلة الجاذبة المركزية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: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وهي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المركبة العمودية على سرعة الجسم عند اي لحظة ويطلق عليها أحيانا المركبة الشعاعية أو القطبية.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  <a:cs typeface="Sakkal Majalla" panose="02000000000000000000" pitchFamily="2" charset="-78"/>
            </a:endParaRPr>
          </a:p>
          <a:p>
            <a:pPr lvl="0" algn="just"/>
            <a:r>
              <a:rPr lang="ar-EG" sz="2800" b="1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مركبة العجلة المماسية </a:t>
            </a:r>
            <a:r>
              <a:rPr lang="en-US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: 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وهي </a:t>
            </a:r>
            <a:r>
              <a:rPr lang="ar-EG" sz="2800" dirty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المركبة الموازية لسرعة الجسم عند اي لحظة</a:t>
            </a:r>
            <a:r>
              <a:rPr lang="ar-EG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Sakkal Majalla" panose="02000000000000000000" pitchFamily="2" charset="-78"/>
              </a:rPr>
              <a:t>.</a:t>
            </a:r>
            <a:endParaRPr lang="ar-EG" sz="20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" t="3333" r="1313" b="10901"/>
          <a:stretch/>
        </p:blipFill>
        <p:spPr bwMode="auto">
          <a:xfrm>
            <a:off x="2483768" y="4376142"/>
            <a:ext cx="5400600" cy="2293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6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59632" y="836712"/>
                <a:ext cx="7272808" cy="558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9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عن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طريق القياس من مضلع السرعات يتم الحصول على السرعات التالية: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727200" algn="just">
                  <a:lnSpc>
                    <a:spcPct val="90000"/>
                  </a:lnSpc>
                  <a:tabLst>
                    <a:tab pos="448945" algn="l"/>
                    <a:tab pos="5760085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سرعة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: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439545" algn="just">
                  <a:lnSpc>
                    <a:spcPct val="90000"/>
                  </a:lnSpc>
                  <a:tabLst>
                    <a:tab pos="448945" algn="l"/>
                    <a:tab pos="576008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RQ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=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0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.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333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m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727200" algn="just">
                  <a:lnSpc>
                    <a:spcPct val="90000"/>
                  </a:lnSpc>
                  <a:tabLst>
                    <a:tab pos="448945" algn="l"/>
                    <a:tab pos="5760085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سرعة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: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439545" algn="just">
                  <a:lnSpc>
                    <a:spcPct val="90000"/>
                  </a:lnSpc>
                  <a:tabLst>
                    <a:tab pos="448945" algn="l"/>
                    <a:tab pos="576008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=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4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m</m:t>
                          </m:r>
                          <m: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4">
                  <a:lnSpc>
                    <a:spcPct val="90000"/>
                  </a:lnSpc>
                  <a:buSzPts val="1600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السرعة الزاوية للضلع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QR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 algn="just">
                  <a:lnSpc>
                    <a:spcPct val="90000"/>
                  </a:lnSpc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EG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∵</m:t>
                          </m:r>
                          <m:r>
                            <a:rPr lang="ar-EG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𝑄𝑅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𝑄𝑅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𝑅𝑄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lnSpc>
                    <a:spcPct val="90000"/>
                  </a:lnSpc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∴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𝑄𝑅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0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333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0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175</m:t>
                          </m:r>
                        </m:den>
                      </m:f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1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.</m:t>
                      </m:r>
                      <m:r>
                        <a:rPr lang="en-US" sz="28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9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𝑟𝑎𝑑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ar-EG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عكس عقارب الساعة</m:t>
                          </m:r>
                          <m:r>
                            <m:rPr>
                              <m:nor/>
                            </m:rPr>
                            <a:rPr lang="ar-E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lnSpc>
                    <a:spcPct val="90000"/>
                  </a:lnSpc>
                  <a:tabLst>
                    <a:tab pos="448945" algn="l"/>
                  </a:tabLst>
                </a:pP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4">
                  <a:lnSpc>
                    <a:spcPct val="90000"/>
                  </a:lnSpc>
                  <a:buSzPts val="1600"/>
                  <a:tabLst>
                    <a:tab pos="448945" algn="l"/>
                  </a:tabLst>
                </a:pP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السرعة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الزاوية للضلع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RS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259205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ar-EG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∵</m:t>
                          </m:r>
                          <m:r>
                            <a:rPr lang="ar-EG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𝑅𝑆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𝑅𝑆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𝑆𝑅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lnSpc>
                    <a:spcPct val="90000"/>
                  </a:lnSpc>
                  <a:tabLst>
                    <a:tab pos="448945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∴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𝑅𝑆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0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426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0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1125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3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.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78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𝑟𝑎𝑑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𝑠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ar-EG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 panose="02000000000000000000" pitchFamily="2" charset="-78"/>
                          </a:rPr>
                          <m:t>مع عقارب الساعة</m:t>
                        </m:r>
                        <m:r>
                          <m:rPr>
                            <m:nor/>
                          </m:rPr>
                          <a:rPr lang="ar-EG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</m:e>
                    </m:d>
                  </m:oMath>
                </a14:m>
                <a:endParaRPr lang="en-US" sz="36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/>
                </a:endParaRPr>
              </a:p>
              <a:p>
                <a:pPr marL="457200" algn="just" rtl="0">
                  <a:lnSpc>
                    <a:spcPct val="90000"/>
                  </a:lnSpc>
                  <a:tabLst>
                    <a:tab pos="448945" algn="l"/>
                  </a:tabLst>
                </a:pPr>
                <a:endParaRPr lang="en-US" sz="1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836712"/>
                <a:ext cx="7272808" cy="5584221"/>
              </a:xfrm>
              <a:prstGeom prst="rect">
                <a:avLst/>
              </a:prstGeom>
              <a:blipFill rotWithShape="1">
                <a:blip r:embed="rId2"/>
                <a:stretch>
                  <a:fillRect l="-1090" t="-98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4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31640" y="764704"/>
                <a:ext cx="7560839" cy="5891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 algn="just">
                  <a:lnSpc>
                    <a:spcPct val="120000"/>
                  </a:lnSpc>
                  <a:buSzPct val="120000"/>
                  <a:buFont typeface="+mj-lt"/>
                  <a:buAutoNum type="arabicPeriod" startAt="3"/>
                  <a:tabLst>
                    <a:tab pos="448945" algn="l"/>
                  </a:tabLst>
                </a:pPr>
                <a:r>
                  <a:rPr lang="ar-EG" sz="2400" b="1" dirty="0">
                    <a:latin typeface="Cambria Math"/>
                    <a:ea typeface="Calibri"/>
                    <a:cs typeface="Sakkal Majalla"/>
                  </a:rPr>
                  <a:t>حساب العجلة الزاوية للضلعين </a:t>
                </a:r>
                <a:r>
                  <a:rPr lang="en-US" sz="2000" b="1" dirty="0">
                    <a:effectLst/>
                    <a:latin typeface="Cambria Math"/>
                    <a:ea typeface="Calibri"/>
                    <a:cs typeface="Sakkal Majalla"/>
                  </a:rPr>
                  <a:t>QR and</a:t>
                </a:r>
                <a:r>
                  <a:rPr lang="en-US" sz="2400" b="1" dirty="0">
                    <a:effectLst/>
                    <a:latin typeface="Cambria Math"/>
                    <a:ea typeface="Calibri"/>
                    <a:cs typeface="Sakkal Majalla"/>
                  </a:rPr>
                  <a:t> </a:t>
                </a:r>
                <a:r>
                  <a:rPr lang="en-US" sz="2000" b="1" dirty="0">
                    <a:effectLst/>
                    <a:latin typeface="Cambria Math"/>
                    <a:ea typeface="Calibri"/>
                    <a:cs typeface="Sakkal Majalla"/>
                  </a:rPr>
                  <a:t>RS</a:t>
                </a:r>
                <a:endParaRPr lang="en-US" sz="1600" b="1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742950" lvl="1" indent="-285750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بما أن العجلة الزاوية للمرفق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PQ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غير معلومة ، فإنه لايوجد مركبة للعجلة المماسية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Q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P</a:t>
                </a:r>
                <a:r>
                  <a:rPr lang="ar-EG" sz="2000" dirty="0">
                    <a:effectLst/>
                    <a:latin typeface="Cambria Math"/>
                    <a:ea typeface="Calibri"/>
                    <a:cs typeface="Sakkal Majalla"/>
                  </a:rPr>
                  <a:t>.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742950" lvl="1" indent="-285750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حساب مركبة العجلة الجاذبة المركزية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Q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P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.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63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∵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𝑄𝑃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𝑄𝑃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𝑃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𝑄𝑃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𝑃𝑄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63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∴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𝑄𝑃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.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625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0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.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0625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6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25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𝑚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742950" lvl="1" indent="-285750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حساب مركبة العجلة الجاذبة المركزية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R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Q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.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63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∵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𝑅𝑄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𝑅𝑄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𝑄𝑅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63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∴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𝑅𝑄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.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333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0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.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175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0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634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𝑚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742950" lvl="1" indent="-285750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حساب مركبة العجلة الجاذبة المركزية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R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S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.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63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∵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𝑅𝑆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𝑅𝑆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𝑅𝑆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𝑆𝑅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863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∴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𝑅𝑆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.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Calibri"/>
                                      <a:cs typeface="Sakkal Majalla"/>
                                    </a:rPr>
                                    <m:t>426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0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.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1125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1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613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𝑚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4704"/>
                <a:ext cx="7560839" cy="5891934"/>
              </a:xfrm>
              <a:prstGeom prst="rect">
                <a:avLst/>
              </a:prstGeom>
              <a:blipFill rotWithShape="1">
                <a:blip r:embed="rId2"/>
                <a:stretch>
                  <a:fillRect t="-1448" r="-169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2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59632" y="764704"/>
                <a:ext cx="7416824" cy="5518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1325" lvl="1" indent="-346075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>
                    <a:latin typeface="Cambria Math"/>
                    <a:ea typeface="Calibri"/>
                    <a:cs typeface="Sakkal Majalla"/>
                  </a:rPr>
                  <a:t>رسم مضلع العجلات </a:t>
                </a:r>
                <a:r>
                  <a:rPr lang="ar-EG" sz="2400" dirty="0">
                    <a:latin typeface="Cambria Math"/>
                    <a:ea typeface="Calibri"/>
                    <a:cs typeface="Sakkal Majalla"/>
                  </a:rPr>
                  <a:t>بمقياس </a:t>
                </a:r>
                <a:r>
                  <a:rPr lang="ar-EG" sz="2400" dirty="0">
                    <a:latin typeface="Cambria Math"/>
                    <a:ea typeface="Calibri"/>
                    <a:cs typeface="Sakkal Majalla"/>
                  </a:rPr>
                  <a:t>مناسب كما يلي</a:t>
                </a:r>
                <a:r>
                  <a:rPr lang="ar-EG" sz="2400" dirty="0">
                    <a:latin typeface="Cambria Math"/>
                    <a:ea typeface="Calibri"/>
                    <a:cs typeface="Sakkal Majalla"/>
                  </a:rPr>
                  <a:t>:</a:t>
                </a:r>
              </a:p>
              <a:p>
                <a:pPr marL="742950" lvl="1" indent="-285750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1200" spc="-40" dirty="0">
                  <a:latin typeface="Sakkal Majalla"/>
                  <a:ea typeface="Calibri"/>
                  <a:cs typeface="Arial"/>
                </a:endParaRPr>
              </a:p>
              <a:p>
                <a:pPr marL="742950" lvl="1" indent="-285750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1200" spc="-40" dirty="0" smtClean="0">
                  <a:effectLst/>
                  <a:latin typeface="Sakkal Majalla"/>
                  <a:ea typeface="Calibri"/>
                  <a:cs typeface="Arial"/>
                </a:endParaRPr>
              </a:p>
              <a:p>
                <a:pPr marL="742950" lvl="1" indent="-285750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1200" spc="-40" dirty="0">
                  <a:latin typeface="Sakkal Majalla"/>
                  <a:ea typeface="Calibri"/>
                  <a:cs typeface="Arial"/>
                </a:endParaRPr>
              </a:p>
              <a:p>
                <a:pPr marL="742950" lvl="1" indent="-285750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1200" spc="-40" dirty="0" smtClean="0">
                  <a:effectLst/>
                  <a:latin typeface="Sakkal Majalla"/>
                  <a:ea typeface="Calibri"/>
                  <a:cs typeface="Arial"/>
                </a:endParaRPr>
              </a:p>
              <a:p>
                <a:pPr marL="742950" lvl="1" indent="-285750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1200" spc="-40" dirty="0">
                  <a:latin typeface="Sakkal Majalla"/>
                  <a:ea typeface="Calibri"/>
                  <a:cs typeface="Arial"/>
                </a:endParaRPr>
              </a:p>
              <a:p>
                <a:pPr marL="742950" lvl="1" indent="-285750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1200" spc="-40" dirty="0" smtClean="0">
                  <a:effectLst/>
                  <a:latin typeface="Sakkal Majalla"/>
                  <a:ea typeface="Calibri"/>
                  <a:cs typeface="Arial"/>
                </a:endParaRPr>
              </a:p>
              <a:p>
                <a:pPr marL="742950" lvl="1" indent="-285750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1200" spc="-40" dirty="0">
                  <a:latin typeface="Sakkal Majalla"/>
                  <a:ea typeface="Calibri"/>
                  <a:cs typeface="Arial"/>
                </a:endParaRPr>
              </a:p>
              <a:p>
                <a:pPr marL="742950" lvl="1" indent="-285750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1200" spc="-40" dirty="0" smtClean="0">
                  <a:effectLst/>
                  <a:latin typeface="Sakkal Majalla"/>
                  <a:ea typeface="Calibri"/>
                  <a:cs typeface="Arial"/>
                </a:endParaRPr>
              </a:p>
              <a:p>
                <a:pPr lvl="1">
                  <a:lnSpc>
                    <a:spcPct val="120000"/>
                  </a:lnSpc>
                  <a:buSzPts val="1600"/>
                  <a:tabLst>
                    <a:tab pos="448945" algn="l"/>
                  </a:tabLst>
                </a:pPr>
                <a:endParaRPr lang="en-US" sz="12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41325" lvl="1" indent="-441325" algn="just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endParaRPr lang="ar-EG" sz="2400" dirty="0" smtClean="0">
                  <a:effectLst/>
                  <a:latin typeface="Cambria Math"/>
                  <a:ea typeface="Calibri"/>
                  <a:cs typeface="Sakkal Majalla"/>
                </a:endParaRPr>
              </a:p>
              <a:p>
                <a:pPr marL="441325" lvl="1" indent="-441325" algn="just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 smtClean="0">
                    <a:effectLst/>
                    <a:latin typeface="Cambria Math"/>
                    <a:ea typeface="Calibri"/>
                    <a:cs typeface="Sakkal Majalla"/>
                  </a:rPr>
                  <a:t>حيث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أن النقطتين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(P and S)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 ثابتتين فإنهما يمثلان كنقطة واحدة في مضلع العجلات. 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41325" lvl="1" indent="-441325" algn="just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من النقطة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(p' or s')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p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q</m:t>
                        </m:r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 بحيث يكون موازيا الضلع </a:t>
                </a:r>
                <a:r>
                  <a:rPr lang="ar-EG" sz="2400" dirty="0">
                    <a:effectLst/>
                    <a:latin typeface="Calibri"/>
                    <a:ea typeface="Calibri"/>
                    <a:cs typeface="Cambria Math"/>
                  </a:rPr>
                  <a:t>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PQ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/>
                    <a:ea typeface="Calibri"/>
                    <a:cs typeface="Sakkal Majalla"/>
                  </a:rPr>
                  <a:t>ويمثل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في المقدار مركبة العجلة الجاذبة المركزية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/>
                                <a:ea typeface="Calibri"/>
                                <a:cs typeface="Sakkal Majalla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/>
                                <a:ea typeface="Calibri"/>
                                <a:cs typeface="Sakkal Majalla"/>
                              </a:rPr>
                              <m:t>QP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/>
                                <a:ea typeface="Calibri"/>
                                <a:cs typeface="Sakkal Majalla"/>
                              </a:rPr>
                              <m:t>r</m:t>
                            </m:r>
                          </m:sup>
                        </m:sSubSup>
                        <m:r>
                          <a:rPr lang="en-US" sz="240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or</m:t>
                        </m:r>
                        <m:r>
                          <a:rPr lang="en-US" sz="2400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/>
                                <a:ea typeface="Calibri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/>
                                <a:ea typeface="Calibri"/>
                                <a:cs typeface="Sakkal Majalla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/>
                                <a:ea typeface="Calibri"/>
                                <a:cs typeface="Sakkal Majalla"/>
                              </a:rPr>
                              <m:t>Q</m:t>
                            </m:r>
                          </m:sub>
                        </m:sSub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 أي عجلة النقطة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Q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P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/>
                    <a:ea typeface="Calibri"/>
                    <a:cs typeface="Sakkal Majalla"/>
                  </a:rPr>
                  <a:t>أو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مايطلق عليها عجلة النقطة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Q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/>
                    <a:ea typeface="Calibri"/>
                    <a:cs typeface="Sakkal Majalla"/>
                  </a:rPr>
                  <a:t>حيث 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أن النقطة </a:t>
                </a:r>
                <a:r>
                  <a:rPr lang="en-US" sz="2000" dirty="0">
                    <a:effectLst/>
                    <a:latin typeface="Cambria Math"/>
                    <a:ea typeface="Calibri"/>
                    <a:cs typeface="Sakkal Majalla"/>
                  </a:rPr>
                  <a:t>P</a:t>
                </a:r>
                <a:r>
                  <a:rPr lang="en-US" sz="2000" dirty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000" dirty="0" smtClean="0">
                    <a:effectLst/>
                    <a:latin typeface="Sakkal Majalla"/>
                    <a:ea typeface="Calibri"/>
                    <a:cs typeface="Arial"/>
                  </a:rPr>
                  <a:t> </a:t>
                </a:r>
                <a:r>
                  <a:rPr lang="ar-EG" sz="2400" dirty="0" smtClean="0">
                    <a:effectLst/>
                    <a:latin typeface="Cambria Math"/>
                    <a:ea typeface="Calibri"/>
                    <a:cs typeface="Sakkal Majalla"/>
                  </a:rPr>
                  <a:t>ثابتة</a:t>
                </a:r>
                <a:r>
                  <a:rPr lang="ar-EG" sz="2400" dirty="0">
                    <a:effectLst/>
                    <a:latin typeface="Cambria Math"/>
                    <a:ea typeface="Calibri"/>
                    <a:cs typeface="Sakkal Majalla"/>
                  </a:rPr>
                  <a:t>.</a:t>
                </a:r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441325" indent="-441325" algn="just">
                  <a:tabLst>
                    <a:tab pos="448945" algn="l"/>
                    <a:tab pos="576008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Vector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acc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𝑝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q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′</m:t>
                          </m:r>
                        </m:e>
                      </m:acc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a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𝑄𝑃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Q</m:t>
                          </m:r>
                        </m:sub>
                      </m:sSub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=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6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.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25</m:t>
                      </m:r>
                      <m:r>
                        <a:rPr lang="en-US" sz="2400">
                          <a:effectLst/>
                          <a:latin typeface="Cambria Math"/>
                          <a:ea typeface="Calibri"/>
                          <a:cs typeface="Sakkal Majalla"/>
                        </a:rPr>
                        <m:t> 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Calibri"/>
                              <a:cs typeface="Sakkal Majalla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Sakkal Majall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764704"/>
                <a:ext cx="7416824" cy="5518306"/>
              </a:xfrm>
              <a:prstGeom prst="rect">
                <a:avLst/>
              </a:prstGeom>
              <a:blipFill rotWithShape="1">
                <a:blip r:embed="rId2"/>
                <a:stretch>
                  <a:fillRect l="-2220" r="-41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01" y="1268759"/>
            <a:ext cx="3286125" cy="225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31640" y="943929"/>
                <a:ext cx="7488832" cy="5266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1325" lvl="1" indent="-346075" algn="just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95250" algn="l"/>
                    <a:tab pos="536575" algn="l"/>
                    <a:tab pos="5759450" algn="l"/>
                  </a:tabLst>
                </a:pP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(q')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q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x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موازيا للضلع 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QR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في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    المقدار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مركبة العجلة الجاذبة المركزية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RQ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r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41325" indent="-346075" algn="just">
                  <a:lnSpc>
                    <a:spcPct val="130000"/>
                  </a:lnSpc>
                  <a:tabLst>
                    <a:tab pos="95250" algn="l"/>
                    <a:tab pos="536575" algn="l"/>
                    <a:tab pos="57594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Vector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q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x</m:t>
                          </m:r>
                        </m:e>
                      </m:acc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a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𝑅𝑄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0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.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634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41325" lvl="1" indent="-346075" algn="just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95250" algn="l"/>
                    <a:tab pos="536575" algn="l"/>
                    <a:tab pos="5759450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(x)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xr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عموديا على الضلع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QR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ويمثل في المقدار مركبة العجلة المماسية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RQ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t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ومقدار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تلك العجلة غير معلوم حتى الآن.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41325" lvl="1" indent="-346075" algn="just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95250" algn="l"/>
                    <a:tab pos="536575" algn="l"/>
                    <a:tab pos="5759450" algn="l"/>
                  </a:tabLst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(s')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s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الذي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يكون موازيا للضلع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SR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ويمثل في المقدار مركبة العجلة الجاذبة المركزية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RS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r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41325" indent="-346075" algn="just">
                  <a:lnSpc>
                    <a:spcPct val="130000"/>
                  </a:lnSpc>
                  <a:tabLst>
                    <a:tab pos="95250" algn="l"/>
                    <a:tab pos="536575" algn="l"/>
                    <a:tab pos="57594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Vector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s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y</m:t>
                          </m:r>
                        </m:e>
                      </m:acc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a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𝑅𝑆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1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.</m:t>
                      </m:r>
                      <m:r>
                        <a:rPr lang="en-US" sz="24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613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 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943929"/>
                <a:ext cx="7488832" cy="5266506"/>
              </a:xfrm>
              <a:prstGeom prst="rect">
                <a:avLst/>
              </a:prstGeom>
              <a:blipFill rotWithShape="1">
                <a:blip r:embed="rId2"/>
                <a:stretch>
                  <a:fillRect l="-724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5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07292" y="1007915"/>
                <a:ext cx="7585187" cy="549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 algn="just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(y)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يرسم المتجه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yr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الذي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يتقاطع مع النقطة </a:t>
                </a:r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(r')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ثم يتم توصيل المتجهين </a:t>
                </a:r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p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r</m:t>
                        </m:r>
                      </m:e>
                    </m:acc>
                  </m:oMath>
                </a14:m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q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r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 </a:t>
                </a:r>
                <a:endParaRPr lang="en-US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742950" lvl="1" indent="-285750" algn="just">
                  <a:lnSpc>
                    <a:spcPct val="120000"/>
                  </a:lnSpc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عن طريق القياس من مضلع العجلات نحصل على العجلات التالية:</a:t>
                </a:r>
                <a:endParaRPr lang="en-US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320800" algn="just">
                  <a:lnSpc>
                    <a:spcPct val="120000"/>
                  </a:lnSpc>
                  <a:tabLst>
                    <a:tab pos="448945" algn="l"/>
                  </a:tabLst>
                </a:pPr>
                <a:r>
                  <a:rPr lang="ar-EG" sz="32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مركبة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العجلة المماسية للنقطة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:</a:t>
                </a:r>
                <a:endParaRPr lang="en-US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∴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𝑄𝑅</m:t>
                          </m:r>
                        </m:sub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𝑡</m:t>
                          </m:r>
                        </m:sup>
                      </m:sSubSup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4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.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1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EG" sz="3200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/>
                </a:endParaRPr>
              </a:p>
              <a:p>
                <a:pPr marL="1092200">
                  <a:lnSpc>
                    <a:spcPct val="120000"/>
                  </a:lnSpc>
                </a:pP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مركبة العجلة المماسية للنقطة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 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S</a:t>
                </a:r>
                <a:r>
                  <a:rPr lang="ar-EG" sz="32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:</a:t>
                </a:r>
                <a:endParaRPr lang="en-US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∴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𝑅𝑆</m:t>
                          </m:r>
                        </m:sub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𝑡</m:t>
                          </m:r>
                        </m:sup>
                      </m:sSubSup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5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.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3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𝑚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/</m:t>
                      </m:r>
                      <m:sSup>
                        <m:sSup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p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292" y="1007915"/>
                <a:ext cx="7585187" cy="5494068"/>
              </a:xfrm>
              <a:prstGeom prst="rect">
                <a:avLst/>
              </a:prstGeom>
              <a:blipFill rotWithShape="1">
                <a:blip r:embed="rId2"/>
                <a:stretch>
                  <a:fillRect l="-313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5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الحــــل</a:t>
            </a:r>
            <a:endParaRPr lang="ar-EG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e Bold Jut Out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ar-EG" alt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75656" y="836712"/>
                <a:ext cx="6768752" cy="5803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العجلة الزاوية للوصلة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QR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 algn="just"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∵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𝑄𝑅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𝑄𝑅</m:t>
                              </m:r>
                            </m:sub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𝑡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𝑅𝑄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spcAft>
                    <a:spcPts val="0"/>
                  </a:spcAft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∴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𝑄𝑅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4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ar-EG" sz="24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مقاسة من مضلع العجلات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0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175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∴ 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𝑄𝑅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23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43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𝑟𝑎𝑑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ar-EG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عكس عقارب الساعة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spcAft>
                    <a:spcPts val="0"/>
                  </a:spcAft>
                  <a:tabLst>
                    <a:tab pos="448945" algn="l"/>
                  </a:tabLst>
                </a:pP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742950" lvl="1" indent="-285750">
                  <a:buSzPts val="1600"/>
                  <a:buFont typeface="Wingdings"/>
                  <a:buChar char=""/>
                  <a:tabLst>
                    <a:tab pos="448945" algn="l"/>
                  </a:tabLst>
                </a:pP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العجلة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الزاوية للوصلة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RS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1092200" algn="just"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∵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𝑅𝑆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𝑅𝑆</m:t>
                              </m:r>
                            </m:sub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  <m:t>𝑡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𝑆𝑅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spcAft>
                    <a:spcPts val="0"/>
                  </a:spcAft>
                  <a:tabLst>
                    <a:tab pos="4489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∴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𝑅𝑆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5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.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 panose="02000000000000000000" pitchFamily="2" charset="-7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ar-EG" sz="20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مقاسة من </m:t>
                              </m:r>
                              <m:r>
                                <m:rPr>
                                  <m:nor/>
                                </m:rPr>
                                <a:rPr lang="ar-EG" sz="2000" b="0" i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مض</m:t>
                              </m:r>
                              <m:r>
                                <m:rPr>
                                  <m:nor/>
                                </m:rPr>
                                <a:rPr lang="ar-EG" sz="20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لع العجلات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0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.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/>
                            </a:rPr>
                            <m:t>1125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tabLst>
                    <a:tab pos="448945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∴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𝑅𝑆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47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𝑟𝑎𝑑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Sakkal Majalla" panose="02000000000000000000" pitchFamily="2" charset="-78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ar-EG" sz="2400">
                            <a:latin typeface="Sakkal Majalla" panose="02000000000000000000" pitchFamily="2" charset="-78"/>
                            <a:ea typeface="Cambria Math" panose="02040503050406030204" pitchFamily="18" charset="0"/>
                            <a:cs typeface="Sakkal Majalla" panose="02000000000000000000" pitchFamily="2" charset="-78"/>
                          </a:rPr>
                          <m:t>عكس عقارب الساعة</m:t>
                        </m:r>
                      </m:e>
                    </m:d>
                  </m:oMath>
                </a14:m>
                <a:endParaRPr lang="en-US" sz="2400" i="1" dirty="0">
                  <a:latin typeface="Sakkal Majalla" panose="02000000000000000000" pitchFamily="2" charset="-78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457200" algn="just" rtl="0">
                  <a:spcAft>
                    <a:spcPts val="0"/>
                  </a:spcAft>
                  <a:tabLst>
                    <a:tab pos="448945" algn="l"/>
                  </a:tabLst>
                </a:pP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836712"/>
                <a:ext cx="6768752" cy="5803512"/>
              </a:xfrm>
              <a:prstGeom prst="rect">
                <a:avLst/>
              </a:prstGeom>
              <a:blipFill rotWithShape="1">
                <a:blip r:embed="rId2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4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مضلع العجلة لوصلة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34404" y="968241"/>
                <a:ext cx="7560840" cy="526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0" algn="just">
                  <a:lnSpc>
                    <a:spcPct val="130000"/>
                  </a:lnSpc>
                </a:pP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مركبة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العجلة الجاذبة المركزية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𝑟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والتي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تؤثر عموديا على السرعة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(V</a:t>
                </a:r>
                <a:r>
                  <a:rPr lang="en-US" sz="20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BA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أو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بمعنى آخر في إتجاه موازي للوصلة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يعبر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عنها رياضيا كما يلي: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ctr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𝐵𝐴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𝜔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𝐿𝑒𝑛𝑔𝑡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h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𝑜𝑓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𝑙𝑖𝑛𝑘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𝐴𝐵</m:t>
                      </m:r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ctr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∵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𝜔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𝐵𝐴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ctr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∴ 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𝐵𝐴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𝐵𝐴</m:t>
                              </m:r>
                            </m:sub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𝐴𝐵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just">
                  <a:lnSpc>
                    <a:spcPct val="130000"/>
                  </a:lnSpc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أما العجلة المماسية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والتي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تؤثر في الإتجاه الموازي للسرعة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(V</a:t>
                </a:r>
                <a:r>
                  <a:rPr lang="en-US" sz="2000" baseline="-25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BA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أو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بمعنى آخر تكون عمودية على الوصلة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يعبر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عنها رياضيا كما يلي: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𝐵𝐴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𝑡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𝛼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𝐿𝑒𝑛𝑔𝑡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h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𝑜𝑓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𝑙𝑖𝑛𝑘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𝐴𝐵</m:t>
                      </m:r>
                    </m:oMath>
                  </m:oMathPara>
                </a14:m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∴ </m:t>
                      </m:r>
                      <m:sSubSup>
                        <m:sSub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𝐵𝐴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𝑡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𝛼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×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𝐴𝐵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</m:oMath>
                  </m:oMathPara>
                </a14:m>
                <a:endParaRPr lang="en-US" sz="1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04" y="968241"/>
                <a:ext cx="7560840" cy="5269071"/>
              </a:xfrm>
              <a:prstGeom prst="rect">
                <a:avLst/>
              </a:prstGeom>
              <a:blipFill rotWithShape="1">
                <a:blip r:embed="rId2"/>
                <a:stretch>
                  <a:fillRect l="-217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0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868" y="443176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خطوات رسم مضلع </a:t>
            </a:r>
            <a:r>
              <a:rPr lang="ar-EG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العجلة لوصلة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87624" y="929886"/>
                <a:ext cx="7344816" cy="5673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30000"/>
                  </a:lnSpc>
                  <a:buSzPct val="120000"/>
                  <a:buFont typeface="+mj-lt"/>
                  <a:buAutoNum type="arabicPeriod"/>
                </a:pP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تحديد نقطة في الفراغ ولتكن 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(b')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30000"/>
                  </a:lnSpc>
                  <a:buSzPct val="120000"/>
                  <a:buFont typeface="+mj-lt"/>
                  <a:buAutoNum type="arabicPeriod"/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(b')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b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بمقياس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رسم مناسب بحيث يكون موازيا للوصلة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لكي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يمثل مركبة العجلة الجاذبة المركزية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𝑟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بالنسبة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30000"/>
                  </a:lnSpc>
                  <a:buSzPct val="120000"/>
                  <a:buFont typeface="+mj-lt"/>
                  <a:buAutoNum type="arabicPeriod"/>
                </a:pPr>
                <a:r>
                  <a:rPr lang="ar-EG" sz="24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(x)</a:t>
                </a:r>
                <a:r>
                  <a:rPr lang="ar-EG" sz="24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pc="-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pc="-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xa</m:t>
                        </m:r>
                        <m:r>
                          <a:rPr lang="en-US" sz="2400" i="1" spc="-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spc="-3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بمقياس </a:t>
                </a:r>
                <a:r>
                  <a:rPr lang="ar-EG" sz="24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رسم مناسب بحيث يكون عموديا على الوصلة </a:t>
                </a:r>
                <a:r>
                  <a:rPr lang="en-US" sz="20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000" spc="-3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spc="-3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لكي </a:t>
                </a:r>
                <a:r>
                  <a:rPr lang="ar-EG" sz="24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يمثل مركبة العجلة المماسية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pc="-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pc="-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000" i="1" spc="-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 spc="-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  <m:sup>
                            <m:r>
                              <a:rPr lang="en-US" sz="2000" i="1" spc="-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000" spc="-3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spc="-3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0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0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ar-EG" sz="2400" spc="-3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30000"/>
                  </a:lnSpc>
                  <a:buSzPct val="120000"/>
                  <a:buFont typeface="+mj-lt"/>
                  <a:buAutoNum type="arabicPeriod"/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توصيل النقطتين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(a' and b')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اللتان يشكلا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𝑎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𝑏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الذي يمثل العجلة الكلية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</m:sSub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بالنسبة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وهو مايطلق عليه متجه العجلة التخيلي </a:t>
                </a:r>
                <a:r>
                  <a:rPr lang="en-US" sz="2000" i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Acceleration </a:t>
                </a:r>
                <a:r>
                  <a:rPr lang="en-US" sz="2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image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للوصلة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 وهذا المتجه عبارة عن المجموع الجبري لمتجه مركبة العجلة الجاذبة المركزية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𝑟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ومتجه مركبة العجلة المماسية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 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929886"/>
                <a:ext cx="7344816" cy="5673156"/>
              </a:xfrm>
              <a:prstGeom prst="rect">
                <a:avLst/>
              </a:prstGeom>
              <a:blipFill rotWithShape="1">
                <a:blip r:embed="rId2"/>
                <a:stretch>
                  <a:fillRect l="-2241" t="-1290" r="-1743" b="-139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العجلة لنقطة على وصلة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124744"/>
            <a:ext cx="4032447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ar-EG" sz="2800" dirty="0">
                <a:latin typeface="Cambria Math"/>
                <a:ea typeface="Times New Roman"/>
                <a:cs typeface="Sakkal Majalla"/>
              </a:rPr>
              <a:t>الشكل </a:t>
            </a:r>
            <a:r>
              <a:rPr lang="ar-EG" sz="2800" dirty="0" smtClean="0">
                <a:latin typeface="Cambria Math"/>
                <a:ea typeface="Times New Roman"/>
                <a:cs typeface="Sakkal Majalla"/>
              </a:rPr>
              <a:t>المقابل يبين </a:t>
            </a:r>
            <a:r>
              <a:rPr lang="ar-EG" sz="2800" dirty="0">
                <a:latin typeface="Cambria Math"/>
                <a:ea typeface="Times New Roman"/>
                <a:cs typeface="Sakkal Majalla"/>
              </a:rPr>
              <a:t>وصلة صلبة عليها نقطتين </a:t>
            </a:r>
            <a:r>
              <a:rPr lang="en-US" sz="2400" dirty="0">
                <a:latin typeface="Cambria Math"/>
                <a:ea typeface="Times New Roman"/>
                <a:cs typeface="Sakkal Majalla"/>
              </a:rPr>
              <a:t>A and B</a:t>
            </a:r>
            <a:r>
              <a:rPr lang="ar-EG" sz="2800" dirty="0">
                <a:latin typeface="Cambria Math"/>
                <a:ea typeface="Times New Roman"/>
                <a:cs typeface="Sakkal Majalla"/>
              </a:rPr>
              <a:t> فإذا كانت عجلة النقطة </a:t>
            </a:r>
            <a:r>
              <a:rPr lang="en-US" sz="2400" dirty="0">
                <a:latin typeface="Cambria Math"/>
                <a:ea typeface="Times New Roman"/>
                <a:cs typeface="Sakkal Majalla"/>
              </a:rPr>
              <a:t>A</a:t>
            </a:r>
            <a:r>
              <a:rPr lang="en-US" sz="2400" dirty="0">
                <a:latin typeface="Sakkal Majalla"/>
                <a:ea typeface="Times New Roman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Times New Roman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Times New Roman"/>
                <a:cs typeface="Sakkal Majalla"/>
              </a:rPr>
              <a:t>التي </a:t>
            </a:r>
            <a:r>
              <a:rPr lang="ar-EG" sz="2800" dirty="0">
                <a:latin typeface="Cambria Math"/>
                <a:ea typeface="Times New Roman"/>
                <a:cs typeface="Sakkal Majalla"/>
              </a:rPr>
              <a:t>يرمز لها بالرمز </a:t>
            </a:r>
            <a:r>
              <a:rPr lang="en-US" sz="2800" dirty="0">
                <a:latin typeface="Cambria Math"/>
                <a:ea typeface="Times New Roman"/>
                <a:cs typeface="Sakkal Majalla"/>
              </a:rPr>
              <a:t>(</a:t>
            </a:r>
            <a:r>
              <a:rPr lang="en-US" sz="2800" dirty="0" err="1">
                <a:latin typeface="Cambria Math"/>
                <a:ea typeface="Times New Roman"/>
                <a:cs typeface="Sakkal Majalla"/>
              </a:rPr>
              <a:t>a</a:t>
            </a:r>
            <a:r>
              <a:rPr lang="en-US" sz="2800" baseline="-25000" dirty="0" err="1">
                <a:latin typeface="Cambria Math"/>
                <a:ea typeface="Times New Roman"/>
                <a:cs typeface="Sakkal Majalla"/>
              </a:rPr>
              <a:t>A</a:t>
            </a:r>
            <a:r>
              <a:rPr lang="en-US" sz="2800" dirty="0">
                <a:latin typeface="Cambria Math"/>
                <a:ea typeface="Times New Roman"/>
                <a:cs typeface="Sakkal Majalla"/>
              </a:rPr>
              <a:t>)</a:t>
            </a:r>
            <a:r>
              <a:rPr lang="ar-EG" sz="2800" dirty="0">
                <a:latin typeface="Cambria Math"/>
                <a:ea typeface="Times New Roman"/>
                <a:cs typeface="Sakkal Majalla"/>
              </a:rPr>
              <a:t> معلومة المقدار والإتجاه ومعلوم أيضا إتجاه المسار للنقطة </a:t>
            </a:r>
            <a:r>
              <a:rPr lang="en-US" sz="2400" dirty="0">
                <a:latin typeface="Cambria Math"/>
                <a:ea typeface="Times New Roman"/>
                <a:cs typeface="Sakkal Majalla"/>
              </a:rPr>
              <a:t>B</a:t>
            </a:r>
            <a:r>
              <a:rPr lang="en-US" sz="2400" dirty="0">
                <a:latin typeface="Sakkal Majalla"/>
                <a:ea typeface="Times New Roman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Times New Roman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Times New Roman"/>
                <a:cs typeface="Sakkal Majalla"/>
              </a:rPr>
              <a:t>كما </a:t>
            </a:r>
            <a:r>
              <a:rPr lang="ar-EG" sz="2800" dirty="0">
                <a:latin typeface="Cambria Math"/>
                <a:ea typeface="Times New Roman"/>
                <a:cs typeface="Sakkal Majalla"/>
              </a:rPr>
              <a:t>هو موضح بالشكل ، لذا فإن عجلة النقطة </a:t>
            </a:r>
            <a:r>
              <a:rPr lang="en-US" sz="2400" dirty="0">
                <a:latin typeface="Cambria Math"/>
                <a:ea typeface="Times New Roman"/>
                <a:cs typeface="Sakkal Majalla"/>
              </a:rPr>
              <a:t>B</a:t>
            </a:r>
            <a:r>
              <a:rPr lang="en-US" sz="2400" dirty="0">
                <a:latin typeface="Sakkal Majalla"/>
                <a:ea typeface="Times New Roman"/>
                <a:cs typeface="Arial"/>
              </a:rPr>
              <a:t> </a:t>
            </a:r>
            <a:r>
              <a:rPr lang="ar-EG" sz="2400" dirty="0" smtClean="0">
                <a:latin typeface="Sakkal Majalla"/>
                <a:ea typeface="Times New Roman"/>
                <a:cs typeface="Arial"/>
              </a:rPr>
              <a:t> </a:t>
            </a:r>
            <a:r>
              <a:rPr lang="ar-EG" sz="2800" dirty="0" smtClean="0">
                <a:latin typeface="Cambria Math"/>
                <a:ea typeface="Times New Roman"/>
                <a:cs typeface="Sakkal Majalla"/>
              </a:rPr>
              <a:t>يمكن </a:t>
            </a:r>
            <a:r>
              <a:rPr lang="ar-EG" sz="2800" dirty="0">
                <a:latin typeface="Cambria Math"/>
                <a:ea typeface="Times New Roman"/>
                <a:cs typeface="Sakkal Majalla"/>
              </a:rPr>
              <a:t>تقديرها مقدارا وإتجاها عن طريق رسم مضلع العجلات </a:t>
            </a:r>
            <a:r>
              <a:rPr lang="ar-EG" sz="2800" dirty="0" smtClean="0">
                <a:latin typeface="Cambria Math"/>
                <a:ea typeface="Times New Roman"/>
                <a:cs typeface="Sakkal Majalla"/>
              </a:rPr>
              <a:t>للوصلة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2393" r="6962" b="14433"/>
          <a:stretch/>
        </p:blipFill>
        <p:spPr bwMode="auto">
          <a:xfrm>
            <a:off x="1187624" y="1556792"/>
            <a:ext cx="309634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5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العجلة لنقطة على وصلة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51050" y="908720"/>
                <a:ext cx="7488832" cy="5417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0000"/>
                  </a:lnSpc>
                  <a:buSzPct val="120000"/>
                  <a:buFont typeface="+mj-lt"/>
                  <a:buAutoNum type="arabicPeriod"/>
                </a:pP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تحديد نقطة في الفراغ ولتكن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(o')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10000"/>
                  </a:lnSpc>
                  <a:buSzPct val="120000"/>
                  <a:buFont typeface="+mj-lt"/>
                  <a:buAutoNum type="arabicPeriod"/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(o')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يرسم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المتجه        بحيث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يكون موازيا في الإتجاه للعجلة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المطلقة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:r>
                  <a:rPr lang="en-US" sz="28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en-US" sz="2800" baseline="-250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بمقياس رسم مناسب كما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هو موضح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بالشكل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التالى.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10000"/>
                  </a:lnSpc>
                  <a:buSzPct val="120000"/>
                  <a:buFont typeface="+mj-lt"/>
                  <a:buAutoNum type="arabicPeriod"/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لقد تم في الجزء السابق توضيح أن عجلة النقطة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بالنسبة للنقطة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لها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مركبتين متعامدتين وهما مركبة العجلة المماسية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ومركبة العجلة الجاذبة المركزية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𝐵𝐴</m:t>
                            </m:r>
                          </m:sub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𝑟</m:t>
                            </m:r>
                          </m:sup>
                        </m:sSubSup>
                      </m:e>
                    </m:d>
                  </m:oMath>
                </a14:m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10000"/>
                  </a:lnSpc>
                  <a:buSzPct val="120000"/>
                  <a:buFont typeface="+mj-lt"/>
                  <a:buAutoNum type="arabicPeriod"/>
                </a:pP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(a')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a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يكون موازيا في الإتجاه للوصلة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ويعبر عنه رياضيا كما يلي:</a:t>
                </a:r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89330">
                  <a:lnSpc>
                    <a:spcPct val="110000"/>
                  </a:lnSpc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pc="-2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𝑣𝑒𝑐𝑡𝑜𝑟</m:t>
                      </m:r>
                      <m:r>
                        <a:rPr lang="en-US" sz="2800" i="1" spc="-2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 </m:t>
                      </m:r>
                      <m:sSup>
                        <m:sSupPr>
                          <m:ctrlP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pPr>
                        <m:e>
                          <m: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p>
                          <m: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′</m:t>
                          </m:r>
                        </m:sup>
                      </m:sSup>
                      <m:r>
                        <a:rPr lang="en-US" sz="2800" i="1" spc="-2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𝑥</m:t>
                      </m:r>
                      <m:r>
                        <a:rPr lang="en-US" sz="2800" i="1" spc="-2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𝑎</m:t>
                          </m:r>
                        </m:e>
                        <m:sub>
                          <m: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𝐵𝐴</m:t>
                          </m:r>
                        </m:sub>
                        <m:sup>
                          <m: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𝑟</m:t>
                          </m:r>
                        </m:sup>
                      </m:sSubSup>
                      <m:r>
                        <a:rPr lang="en-US" sz="2800" i="1" spc="-2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=</m:t>
                      </m:r>
                      <m:sSubSup>
                        <m:sSubSupPr>
                          <m:ctrlP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</m:ctrlPr>
                        </m:sSubSupPr>
                        <m:e>
                          <m: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𝑉</m:t>
                          </m:r>
                        </m:e>
                        <m:sub>
                          <m: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𝐵𝐴</m:t>
                          </m:r>
                        </m:sub>
                        <m:sup>
                          <m:r>
                            <a:rPr lang="en-US" sz="2800" i="1" spc="-2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akkal Majalla"/>
                            </a:rPr>
                            <m:t>2</m:t>
                          </m:r>
                        </m:sup>
                      </m:sSubSup>
                      <m:r>
                        <a:rPr lang="en-US" sz="2800" i="1" spc="-2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/</m:t>
                      </m:r>
                      <m:r>
                        <a:rPr lang="en-US" sz="2800" i="1" spc="-2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/>
                        </a:rPr>
                        <m:t>𝐴𝐵</m:t>
                      </m:r>
                    </m:oMath>
                  </m:oMathPara>
                </a14:m>
                <a:endParaRPr lang="en-US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95250">
                  <a:lnSpc>
                    <a:spcPct val="110000"/>
                  </a:lnSpc>
                  <a:buSzPct val="120000"/>
                </a:pPr>
                <a:r>
                  <a:rPr lang="ar-EG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حيث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V</a:t>
                </a:r>
                <a:r>
                  <a:rPr lang="en-US" sz="28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BA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= سرعة النقطة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بالنسبة 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للنقطة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ar-EG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050" y="908720"/>
                <a:ext cx="7488832" cy="5417573"/>
              </a:xfrm>
              <a:prstGeom prst="rect">
                <a:avLst/>
              </a:prstGeom>
              <a:blipFill rotWithShape="1">
                <a:blip r:embed="rId2"/>
                <a:stretch>
                  <a:fillRect l="-2685" t="-2812" r="-2278" b="-258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9017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العجلة لنقطة على وصلة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923928" y="892969"/>
                <a:ext cx="5040560" cy="573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20000"/>
                  </a:lnSpc>
                  <a:buSzPct val="120000"/>
                  <a:buFont typeface="+mj-lt"/>
                  <a:buAutoNum type="arabicPeriod" startAt="5"/>
                </a:pP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(x)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المتجه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𝑥𝑏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عموديا على الوصلة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، ثم من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(o')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يرسم خطا موازيا لإتجاه المسار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0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لكي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يمثل العجلة المطلقة لها فينتج عن ذلك أن المتجه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𝑥𝑏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والمتجه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𝑜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′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يتقاطعا عند النقطة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(b')</a:t>
                </a:r>
                <a:r>
                  <a:rPr lang="ar-EG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وفي هذه الحالة فإن قيم كلا من العجلتين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:r>
                  <a:rPr lang="en-US" sz="24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en-US" sz="2400" baseline="-25000" dirty="0" err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BA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يمكن الحصول عليهما عن طريق القياس من الرسم مع مراعاة مقياس الرسم المستخدم.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marL="342900" lvl="0" indent="-342900" algn="just">
                  <a:lnSpc>
                    <a:spcPct val="120000"/>
                  </a:lnSpc>
                  <a:buSzPct val="120000"/>
                  <a:buFont typeface="+mj-lt"/>
                  <a:buAutoNum type="arabicPeriod" startAt="5"/>
                </a:pP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بتوصيل النقطتين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(a' and b')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نحصل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على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akkal Majalla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𝑏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الذي عن طريقه يمكن تقدير العجلة الكلية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، وهذا المتجه يطلق عليه المتجه التخيلي لعجلة الوصلة </a:t>
                </a:r>
                <a:r>
                  <a:rPr lang="en-US" sz="20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</a:t>
                </a:r>
                <a:r>
                  <a:rPr lang="ar-EG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1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892969"/>
                <a:ext cx="5040560" cy="5736570"/>
              </a:xfrm>
              <a:prstGeom prst="rect">
                <a:avLst/>
              </a:prstGeom>
              <a:blipFill rotWithShape="1">
                <a:blip r:embed="rId2"/>
                <a:stretch>
                  <a:fillRect l="-3386" t="-743" r="-2539" b="-169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745" b="8662"/>
          <a:stretch/>
        </p:blipFill>
        <p:spPr bwMode="auto">
          <a:xfrm>
            <a:off x="1243062" y="1700808"/>
            <a:ext cx="2680866" cy="3572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04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العجلة لنقطة على وصلة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59632" y="908720"/>
                <a:ext cx="7056784" cy="547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 algn="just">
                  <a:lnSpc>
                    <a:spcPct val="130000"/>
                  </a:lnSpc>
                  <a:buSzPct val="120000"/>
                  <a:buFont typeface="+mj-lt"/>
                  <a:buAutoNum type="arabicPeriod" startAt="7"/>
                </a:pPr>
                <a:r>
                  <a:rPr lang="ar-EG" sz="3200" spc="100" dirty="0">
                    <a:latin typeface="Cambria Math"/>
                    <a:ea typeface="Times New Roman"/>
                    <a:cs typeface="Sakkal Majalla"/>
                  </a:rPr>
                  <a:t>لتقدير العجلة المطلقة لأي نقطة أخرى على الوصلة مثل </a:t>
                </a:r>
                <a:r>
                  <a:rPr lang="en-US" sz="2800" spc="100" dirty="0">
                    <a:effectLst/>
                    <a:latin typeface="Cambria Math"/>
                    <a:ea typeface="Times New Roman"/>
                    <a:cs typeface="Sakkal Majalla"/>
                  </a:rPr>
                  <a:t>C</a:t>
                </a:r>
                <a:r>
                  <a:rPr lang="en-US" sz="2800" spc="1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يرسم المثلث </a:t>
                </a:r>
                <a:r>
                  <a:rPr lang="en-US" sz="3200" spc="100" dirty="0" err="1">
                    <a:effectLst/>
                    <a:latin typeface="Cambria Math"/>
                    <a:ea typeface="Times New Roman"/>
                    <a:cs typeface="Sakkal Majalla"/>
                  </a:rPr>
                  <a:t>a'b'c</a:t>
                </a:r>
                <a:r>
                  <a:rPr lang="en-US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'</a:t>
                </a:r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 الذي يشابه المثلث </a:t>
                </a:r>
                <a:r>
                  <a:rPr lang="en-US" sz="2800" spc="100" dirty="0">
                    <a:effectLst/>
                    <a:latin typeface="Cambria Math"/>
                    <a:ea typeface="Times New Roman"/>
                    <a:cs typeface="Sakkal Majalla"/>
                  </a:rPr>
                  <a:t>ABC</a:t>
                </a:r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 ، ومن هذا المثلث يتم الحصول على كلا من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  <m:t>b</m:t>
                        </m:r>
                        <m:r>
                          <a:rPr lang="en-US" sz="3200" i="1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3200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  <m:t>c</m:t>
                        </m:r>
                        <m:r>
                          <a:rPr lang="en-US" sz="3200" i="1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 الذي يمثل العجلة المطلقة </a:t>
                </a:r>
                <a:r>
                  <a:rPr lang="en-US" sz="2800" spc="100" dirty="0">
                    <a:effectLst/>
                    <a:latin typeface="Cambria Math"/>
                    <a:ea typeface="Times New Roman"/>
                    <a:cs typeface="Sakkal Majalla"/>
                  </a:rPr>
                  <a:t>(</a:t>
                </a:r>
                <a:r>
                  <a:rPr lang="en-US" sz="2800" spc="100" dirty="0" err="1">
                    <a:effectLst/>
                    <a:latin typeface="Cambria Math"/>
                    <a:ea typeface="Times New Roman"/>
                    <a:cs typeface="Sakkal Majalla"/>
                  </a:rPr>
                  <a:t>a</a:t>
                </a:r>
                <a:r>
                  <a:rPr lang="en-US" sz="2800" spc="100" baseline="-25000" dirty="0" err="1">
                    <a:effectLst/>
                    <a:latin typeface="Cambria Math"/>
                    <a:ea typeface="Times New Roman"/>
                    <a:cs typeface="Sakkal Majalla"/>
                  </a:rPr>
                  <a:t>CB</a:t>
                </a:r>
                <a:r>
                  <a:rPr lang="en-US" sz="2800" spc="100" dirty="0">
                    <a:effectLst/>
                    <a:latin typeface="Cambria Math"/>
                    <a:ea typeface="Times New Roman"/>
                    <a:cs typeface="Sakkal Majalla"/>
                  </a:rPr>
                  <a:t>)</a:t>
                </a:r>
                <a:r>
                  <a:rPr lang="en-US" sz="3200" spc="1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3200" spc="100" dirty="0">
                    <a:effectLst/>
                    <a:latin typeface="Sakkal Majalla"/>
                    <a:ea typeface="Times New Roman"/>
                    <a:cs typeface="Arial"/>
                  </a:rPr>
                  <a:t>للنقطة </a:t>
                </a:r>
                <a:r>
                  <a:rPr lang="en-US" sz="2800" spc="100" dirty="0">
                    <a:effectLst/>
                    <a:latin typeface="Cambria Math"/>
                    <a:ea typeface="Times New Roman"/>
                    <a:cs typeface="Sakkal Majalla"/>
                  </a:rPr>
                  <a:t>C</a:t>
                </a:r>
                <a:r>
                  <a:rPr lang="en-US" sz="2800" spc="1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بالنسسبة للنقطة </a:t>
                </a:r>
                <a:r>
                  <a:rPr lang="en-US" sz="2800" spc="100" dirty="0">
                    <a:effectLst/>
                    <a:latin typeface="Cambria Math"/>
                    <a:ea typeface="Times New Roman"/>
                    <a:cs typeface="Sakkal Majalla"/>
                  </a:rPr>
                  <a:t>B</a:t>
                </a:r>
                <a:r>
                  <a:rPr lang="en-US" sz="2800" spc="1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وكذلك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  <m:t>a</m:t>
                        </m:r>
                        <m:r>
                          <a:rPr lang="en-US" sz="3200" i="1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3200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  <m:t>c</m:t>
                        </m:r>
                        <m:r>
                          <a:rPr lang="en-US" sz="3200" i="1" spc="100">
                            <a:effectLst/>
                            <a:latin typeface="Cambria Math"/>
                            <a:ea typeface="Times New Roman"/>
                            <a:cs typeface="Sakkal Majalla"/>
                          </a:rPr>
                          <m:t>′</m:t>
                        </m:r>
                      </m:e>
                    </m:acc>
                  </m:oMath>
                </a14:m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 الذي يمثل العجلة المطلقة </a:t>
                </a:r>
                <a:r>
                  <a:rPr lang="en-US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(</a:t>
                </a:r>
                <a:r>
                  <a:rPr lang="en-US" sz="3200" spc="100" dirty="0" err="1">
                    <a:effectLst/>
                    <a:latin typeface="Cambria Math"/>
                    <a:ea typeface="Times New Roman"/>
                    <a:cs typeface="Sakkal Majalla"/>
                  </a:rPr>
                  <a:t>a</a:t>
                </a:r>
                <a:r>
                  <a:rPr lang="en-US" sz="3200" spc="100" baseline="-25000" dirty="0" err="1">
                    <a:effectLst/>
                    <a:latin typeface="Cambria Math"/>
                    <a:ea typeface="Times New Roman"/>
                    <a:cs typeface="Sakkal Majalla"/>
                  </a:rPr>
                  <a:t>CA</a:t>
                </a:r>
                <a:r>
                  <a:rPr lang="en-US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)</a:t>
                </a:r>
                <a:r>
                  <a:rPr lang="en-US" sz="3200" spc="1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3200" spc="100" dirty="0">
                    <a:effectLst/>
                    <a:latin typeface="Sakkal Majalla"/>
                    <a:ea typeface="Times New Roman"/>
                    <a:cs typeface="Arial"/>
                  </a:rPr>
                  <a:t>للنقطة </a:t>
                </a:r>
                <a:r>
                  <a:rPr lang="en-US" sz="2800" spc="100" dirty="0">
                    <a:effectLst/>
                    <a:latin typeface="Cambria Math"/>
                    <a:ea typeface="Times New Roman"/>
                    <a:cs typeface="Sakkal Majalla"/>
                  </a:rPr>
                  <a:t>C</a:t>
                </a:r>
                <a:r>
                  <a:rPr lang="en-US" sz="2800" spc="100" dirty="0">
                    <a:effectLst/>
                    <a:latin typeface="Sakkal Majalla"/>
                    <a:ea typeface="Times New Roman"/>
                    <a:cs typeface="Arial"/>
                  </a:rPr>
                  <a:t> </a:t>
                </a:r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بالنسبة للنقطة </a:t>
                </a:r>
                <a:r>
                  <a:rPr lang="en-US" sz="2800" spc="100" dirty="0">
                    <a:effectLst/>
                    <a:latin typeface="Cambria Math"/>
                    <a:ea typeface="Times New Roman"/>
                    <a:cs typeface="Sakkal Majalla"/>
                  </a:rPr>
                  <a:t>A</a:t>
                </a:r>
                <a:r>
                  <a:rPr lang="ar-EG" sz="3200" spc="100" dirty="0">
                    <a:effectLst/>
                    <a:latin typeface="Cambria Math"/>
                    <a:ea typeface="Times New Roman"/>
                    <a:cs typeface="Sakkal Majalla"/>
                  </a:rPr>
                  <a:t>. وهاتين العجلتين يوجد لكل واحدة منهما مركبتبن هما: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908720"/>
                <a:ext cx="7056784" cy="5475089"/>
              </a:xfrm>
              <a:prstGeom prst="rect">
                <a:avLst/>
              </a:prstGeom>
              <a:blipFill rotWithShape="1">
                <a:blip r:embed="rId2"/>
                <a:stretch>
                  <a:fillRect l="-3717" t="-1893" r="-2939" b="-245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3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124328" cy="504056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تقدير العجلة لنقطة على وصلة </a:t>
            </a:r>
            <a:r>
              <a:rPr lang="ar-EG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endParaRPr lang="ar-E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15616" y="764704"/>
                <a:ext cx="7632848" cy="590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lnSpc>
                    <a:spcPct val="150000"/>
                  </a:lnSpc>
                  <a:buSzPct val="120000"/>
                  <a:buFont typeface="+mj-lt"/>
                  <a:buAutoNum type="arabicPeriod" startAt="8"/>
                </a:pP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للعجلة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en-US" sz="2400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CB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فإن مركبتيها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p>
                    </m:sSubSup>
                  </m:oMath>
                </a14:m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والذي يوضحهما المثلث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b'zc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'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موازيا للخط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BC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أما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zc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يكون عموديا على الخط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BC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ar-EG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للعجلة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(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</a:t>
                </a:r>
                <a:r>
                  <a:rPr lang="en-US" sz="2400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CA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)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فإن مركبتيها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p>
                    </m:sSubSup>
                  </m:oMath>
                </a14:m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والذي يوضحهما المثلث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a'yc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'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بحيث يكون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موازيا للخط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AC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أما المتجه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EG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  يكون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عموديا على الخط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AC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العجلة الزاوية للوصلة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يتم الحصول عليها من خارج القسمة لمركبة العجلة المماسية للنقطة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B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بالنسبة للنقطة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على طول الوصلة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AB </a:t>
                </a:r>
                <a:r>
                  <a:rPr lang="ar-EG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Sakkal Majalla" panose="02000000000000000000" pitchFamily="2" charset="-78"/>
                  </a:rPr>
                  <a:t>ويعبر عنها رياضيا بإستخدام المعادلة التالية: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Sakkal Majalla" panose="02000000000000000000" pitchFamily="2" charset="-78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764704"/>
                <a:ext cx="7632848" cy="5909375"/>
              </a:xfrm>
              <a:prstGeom prst="rect">
                <a:avLst/>
              </a:prstGeom>
              <a:blipFill rotWithShape="1">
                <a:blip r:embed="rId2"/>
                <a:stretch>
                  <a:fillRect l="-240" r="-175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5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18497</TotalTime>
  <Words>2694</Words>
  <Application>Microsoft Office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المحاضـــــــــــــــــــــــــــرة السادسة</vt:lpstr>
      <vt:lpstr>مضلع العجلة لوصلة حركية</vt:lpstr>
      <vt:lpstr>مضلع العجلة لوصلة حركية</vt:lpstr>
      <vt:lpstr>خطوات رسم مضلع العجلة لوصلة حركية</vt:lpstr>
      <vt:lpstr>تقدير العجلة لنقطة على وصلة حركية</vt:lpstr>
      <vt:lpstr>تقدير العجلة لنقطة على وصلة حركية</vt:lpstr>
      <vt:lpstr>تقدير العجلة لنقطة على وصلة حركية</vt:lpstr>
      <vt:lpstr>تقدير العجلة لنقطة على وصلة حركية</vt:lpstr>
      <vt:lpstr>تقدير العجلة لنقطة على وصلة حركية</vt:lpstr>
      <vt:lpstr>العجلة لآلية المرفق والمنزلق</vt:lpstr>
      <vt:lpstr>العجلة لآلية المرفق والمنزلق</vt:lpstr>
      <vt:lpstr>خطوات رسم مضلع العجلات لآلية المرفق والمنزلق</vt:lpstr>
      <vt:lpstr>خطوات رسم مضلع العجلات لآلية المرفق والمنزلق</vt:lpstr>
      <vt:lpstr>خطوات رسم مضلع العجلات لآلية المرفق والمنزلق</vt:lpstr>
      <vt:lpstr>خطوات رسم مضلع العجلات لآلية المرفق والمنزلق</vt:lpstr>
      <vt:lpstr>تمرين محلول (1)</vt:lpstr>
      <vt:lpstr>الحــــــــــل</vt:lpstr>
      <vt:lpstr>تابع الحــــل</vt:lpstr>
      <vt:lpstr>تابع الحــــل</vt:lpstr>
      <vt:lpstr>تابع الحــــل</vt:lpstr>
      <vt:lpstr>تابع الحــــل</vt:lpstr>
      <vt:lpstr>تابع الحــــل</vt:lpstr>
      <vt:lpstr>تابع الحــــل</vt:lpstr>
      <vt:lpstr>تابع الحــــل</vt:lpstr>
      <vt:lpstr>تابع الحــــل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الاحتكاك FIRECTION</dc:title>
  <dc:creator>tasneem</dc:creator>
  <cp:lastModifiedBy>MAKKA</cp:lastModifiedBy>
  <cp:revision>386</cp:revision>
  <cp:lastPrinted>2019-07-07T03:01:33Z</cp:lastPrinted>
  <dcterms:created xsi:type="dcterms:W3CDTF">2018-11-14T20:09:54Z</dcterms:created>
  <dcterms:modified xsi:type="dcterms:W3CDTF">2020-08-18T19:29:07Z</dcterms:modified>
</cp:coreProperties>
</file>